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3" r:id="rId17"/>
    <p:sldId id="275" r:id="rId18"/>
    <p:sldId id="274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72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99" autoAdjust="0"/>
  </p:normalViewPr>
  <p:slideViewPr>
    <p:cSldViewPr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earner.org/courses/envsci/visual/visual.php?shortname=el_ni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rp.fmph.uniba.sk/~kundracik/Java/Fraktal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scale.utoronto.ca/PVB/Harrison/Chaos/Chaos.pdf" TargetMode="External"/><Relationship Id="rId2" Type="http://schemas.openxmlformats.org/officeDocument/2006/relationships/hyperlink" Target="http://hypertextbook.com/cha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-hikari.com/ams/ams-2013/ams-1-4-2013/mamatAMS1-4-2013-1.pdf" TargetMode="External"/><Relationship Id="rId5" Type="http://schemas.openxmlformats.org/officeDocument/2006/relationships/hyperlink" Target="http://www.cmp.caltech.edu/~mcc/chaos_new/Chua.html" TargetMode="External"/><Relationship Id="rId4" Type="http://schemas.openxmlformats.org/officeDocument/2006/relationships/hyperlink" Target="http://www.physics.buffalo.edu/phy410-505-2009/topic4/lec-4-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9761"/>
          </a:xfrm>
        </p:spPr>
        <p:txBody>
          <a:bodyPr/>
          <a:lstStyle/>
          <a:p>
            <a:r>
              <a:rPr lang="sk-SK" dirty="0" smtClean="0"/>
              <a:t>1.Vynájdite sa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772400" cy="2174399"/>
          </a:xfrm>
        </p:spPr>
        <p:txBody>
          <a:bodyPr>
            <a:normAutofit lnSpcReduction="10000"/>
          </a:bodyPr>
          <a:lstStyle/>
          <a:p>
            <a:pPr algn="l"/>
            <a:endParaRPr lang="sk-SK" dirty="0"/>
          </a:p>
          <a:p>
            <a:pPr algn="l"/>
            <a:r>
              <a:rPr lang="sk-SK" dirty="0" smtClean="0"/>
              <a:t>Je </a:t>
            </a:r>
            <a:r>
              <a:rPr lang="sk-SK" dirty="0"/>
              <a:t>známe, že niektoré elektrické obvody vykazujú chaotické správanie. Postavte jednoduchý elektrický obvod s takouto vlastnosťou a preskúmajte jeho správanie.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555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 každé r vykreslíme bodkou veľa po sebe idúcich hodnôt (riešenia):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0688"/>
            <a:ext cx="7344816" cy="436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4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Typický jav: pri zvyšovaní „chaotickosti“ systému sa riešenie postupne zdvojuje, systém osciluje náhodne medzi dvoma, štyrmi, ôsmymi ... možnými stavmi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Bifurkácie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344816" cy="336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04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Príklad: ohrievanie vody v hrnci – </a:t>
            </a:r>
            <a:r>
              <a:rPr lang="sk-SK" dirty="0" err="1" smtClean="0"/>
              <a:t>bifurkovaním</a:t>
            </a:r>
            <a:r>
              <a:rPr lang="sk-SK" dirty="0" smtClean="0"/>
              <a:t> je prúdenie kvapaliny stále zložitejšie až prechádza do chaotického (var)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Bifurkácie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760640" cy="349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454050"/>
            <a:ext cx="8229600" cy="540395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Príklad dvoch stavov a „prepínania“ medzi nimi v počasí: El </a:t>
            </a:r>
            <a:r>
              <a:rPr lang="sk-SK" dirty="0" err="1" smtClean="0"/>
              <a:t>Nino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www.learner.org/courses/envsci/visual/visual.php?shortname=el_nino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Bifurkácie</a:t>
            </a:r>
            <a:endParaRPr lang="sk-SK" dirty="0"/>
          </a:p>
        </p:txBody>
      </p:sp>
      <p:pic>
        <p:nvPicPr>
          <p:cNvPr id="8196" name="Picture 4" descr="http://www.learner.org/courses/envsci/visual/img_lrg/el_nin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b="19567"/>
          <a:stretch/>
        </p:blipFill>
        <p:spPr bwMode="auto">
          <a:xfrm>
            <a:off x="-89958" y="2348880"/>
            <a:ext cx="9233958" cy="34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9230" y="1120692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Pri zväčšovaní detailov vidíme opäť podobné (ale menšie) útvary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</a:t>
            </a:r>
            <a:r>
              <a:rPr lang="sk-SK" dirty="0" err="1" smtClean="0"/>
              <a:t>raktály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8" t="-7821" r="115" b="-7703"/>
          <a:stretch/>
        </p:blipFill>
        <p:spPr bwMode="auto">
          <a:xfrm>
            <a:off x="366363" y="1648748"/>
            <a:ext cx="4640208" cy="38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7" y="1494625"/>
            <a:ext cx="226774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32853"/>
          <a:stretch/>
        </p:blipFill>
        <p:spPr bwMode="auto">
          <a:xfrm>
            <a:off x="3677441" y="4345708"/>
            <a:ext cx="2262711" cy="25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4283968" y="1844824"/>
            <a:ext cx="360040" cy="3012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599104" y="2370003"/>
            <a:ext cx="2135249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951254" y="2257353"/>
            <a:ext cx="360040" cy="347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/>
          <p:cNvCxnSpPr>
            <a:stCxn id="9" idx="3"/>
          </p:cNvCxnSpPr>
          <p:nvPr/>
        </p:nvCxnSpPr>
        <p:spPr>
          <a:xfrm flipH="1">
            <a:off x="5940152" y="2553932"/>
            <a:ext cx="2063829" cy="2171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9230" y="1120692"/>
            <a:ext cx="8229600" cy="5720105"/>
          </a:xfrm>
        </p:spPr>
        <p:txBody>
          <a:bodyPr>
            <a:normAutofit/>
          </a:bodyPr>
          <a:lstStyle/>
          <a:p>
            <a:r>
              <a:rPr lang="sk-SK" dirty="0" smtClean="0"/>
              <a:t>Typický znak komplexných (napríklad živých) systémov </a:t>
            </a:r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1600" dirty="0" smtClean="0"/>
              <a:t>(</a:t>
            </a:r>
            <a:r>
              <a:rPr lang="sk-SK" sz="1600" dirty="0">
                <a:hlinkClick r:id="rId2"/>
              </a:rPr>
              <a:t>http://www.drp.fmph.uniba.sk/~</a:t>
            </a:r>
            <a:r>
              <a:rPr lang="sk-SK" sz="1600" dirty="0" smtClean="0">
                <a:hlinkClick r:id="rId2"/>
              </a:rPr>
              <a:t>kundracik/Java/Fraktal/index.htm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</a:t>
            </a:r>
            <a:r>
              <a:rPr lang="sk-SK" dirty="0" err="1" smtClean="0"/>
              <a:t>raktály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3" t="32341" r="48240" b="33829"/>
          <a:stretch/>
        </p:blipFill>
        <p:spPr bwMode="auto">
          <a:xfrm>
            <a:off x="684500" y="1969178"/>
            <a:ext cx="3600400" cy="199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23768" r="50745" b="33997"/>
          <a:stretch/>
        </p:blipFill>
        <p:spPr bwMode="auto">
          <a:xfrm>
            <a:off x="4932040" y="1667306"/>
            <a:ext cx="3168352" cy="23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42329" r="26927" b="17630"/>
          <a:stretch/>
        </p:blipFill>
        <p:spPr bwMode="auto">
          <a:xfrm>
            <a:off x="2915816" y="4149080"/>
            <a:ext cx="5328592" cy="19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9230" y="2276872"/>
            <a:ext cx="8229600" cy="4563925"/>
          </a:xfrm>
        </p:spPr>
        <p:txBody>
          <a:bodyPr>
            <a:normAutofit/>
          </a:bodyPr>
          <a:lstStyle/>
          <a:p>
            <a:r>
              <a:rPr lang="sk-SK" dirty="0" smtClean="0"/>
              <a:t>Čo sa stane s riešením logistickej rovnice, ak 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 zmeníme o </a:t>
            </a:r>
            <a:r>
              <a:rPr lang="el-GR" dirty="0" smtClean="0"/>
              <a:t>Δ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? O koľko sa zmení n</a:t>
            </a:r>
            <a:r>
              <a:rPr lang="sk-SK" baseline="-25000" dirty="0" smtClean="0"/>
              <a:t>i+1</a:t>
            </a:r>
            <a:r>
              <a:rPr lang="sk-SK" dirty="0" smtClean="0"/>
              <a:t>?</a:t>
            </a:r>
          </a:p>
          <a:p>
            <a:r>
              <a:rPr lang="sk-SK" dirty="0" smtClean="0"/>
              <a:t>n</a:t>
            </a:r>
            <a:r>
              <a:rPr lang="sk-SK" baseline="-25000" dirty="0" smtClean="0"/>
              <a:t>i+1</a:t>
            </a:r>
            <a:r>
              <a:rPr lang="sk-SK" dirty="0" smtClean="0"/>
              <a:t>= r . (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 + </a:t>
            </a:r>
            <a:r>
              <a:rPr lang="el-GR" dirty="0"/>
              <a:t>Δ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) . (1-(n</a:t>
            </a:r>
            <a:r>
              <a:rPr lang="sk-SK" baseline="-25000" dirty="0" smtClean="0"/>
              <a:t>i</a:t>
            </a:r>
            <a:r>
              <a:rPr lang="sk-SK" dirty="0"/>
              <a:t> + </a:t>
            </a:r>
            <a:r>
              <a:rPr lang="el-GR" dirty="0"/>
              <a:t>Δ</a:t>
            </a:r>
            <a:r>
              <a:rPr lang="sk-SK" dirty="0" err="1"/>
              <a:t>n</a:t>
            </a:r>
            <a:r>
              <a:rPr lang="sk-SK" baseline="-25000" dirty="0" err="1"/>
              <a:t>i</a:t>
            </a:r>
            <a:r>
              <a:rPr lang="sk-SK" dirty="0" smtClean="0"/>
              <a:t>))</a:t>
            </a:r>
          </a:p>
          <a:p>
            <a:r>
              <a:rPr lang="sk-SK" dirty="0" smtClean="0"/>
              <a:t>Ak je odchýlka malá, zanedbáme </a:t>
            </a:r>
            <a:r>
              <a:rPr lang="el-GR" dirty="0"/>
              <a:t>Δ</a:t>
            </a:r>
            <a:r>
              <a:rPr lang="sk-SK" dirty="0" smtClean="0"/>
              <a:t>n</a:t>
            </a:r>
            <a:r>
              <a:rPr lang="sk-SK" baseline="-25000" dirty="0" smtClean="0"/>
              <a:t>i</a:t>
            </a:r>
            <a:r>
              <a:rPr lang="sk-SK" baseline="30000" dirty="0" smtClean="0"/>
              <a:t>2</a:t>
            </a:r>
            <a:r>
              <a:rPr lang="sk-SK" dirty="0" smtClean="0"/>
              <a:t>:</a:t>
            </a:r>
          </a:p>
          <a:p>
            <a:r>
              <a:rPr lang="sk-SK" dirty="0"/>
              <a:t>n</a:t>
            </a:r>
            <a:r>
              <a:rPr lang="sk-SK" baseline="-25000" dirty="0"/>
              <a:t>i+1</a:t>
            </a:r>
            <a:r>
              <a:rPr lang="sk-SK" dirty="0" smtClean="0"/>
              <a:t>= r </a:t>
            </a:r>
            <a:r>
              <a:rPr lang="sk-SK" dirty="0"/>
              <a:t>. 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 . </a:t>
            </a:r>
            <a:r>
              <a:rPr lang="sk-SK" dirty="0"/>
              <a:t>(</a:t>
            </a:r>
            <a:r>
              <a:rPr lang="sk-SK" dirty="0" smtClean="0"/>
              <a:t>1- </a:t>
            </a:r>
            <a:r>
              <a:rPr lang="sk-SK" dirty="0" err="1" smtClean="0"/>
              <a:t>n</a:t>
            </a:r>
            <a:r>
              <a:rPr lang="sk-SK" baseline="-25000" dirty="0" err="1" smtClean="0"/>
              <a:t>i</a:t>
            </a:r>
            <a:r>
              <a:rPr lang="sk-SK" dirty="0" smtClean="0"/>
              <a:t>) + r </a:t>
            </a:r>
            <a:r>
              <a:rPr lang="sk-SK" dirty="0"/>
              <a:t>. (</a:t>
            </a:r>
            <a:r>
              <a:rPr lang="sk-SK" dirty="0" smtClean="0"/>
              <a:t>1- 2n</a:t>
            </a:r>
            <a:r>
              <a:rPr lang="sk-SK" baseline="-25000" dirty="0" smtClean="0"/>
              <a:t>i</a:t>
            </a:r>
            <a:r>
              <a:rPr lang="sk-SK" dirty="0" smtClean="0"/>
              <a:t>) . </a:t>
            </a:r>
            <a:r>
              <a:rPr lang="el-GR" dirty="0"/>
              <a:t>Δ</a:t>
            </a:r>
            <a:r>
              <a:rPr lang="sk-SK" dirty="0" err="1"/>
              <a:t>n</a:t>
            </a:r>
            <a:r>
              <a:rPr lang="sk-SK" baseline="-25000" dirty="0" err="1"/>
              <a:t>i</a:t>
            </a:r>
            <a:endParaRPr lang="sk-SK" dirty="0"/>
          </a:p>
          <a:p>
            <a:r>
              <a:rPr lang="el-GR" dirty="0"/>
              <a:t>Δ</a:t>
            </a:r>
            <a:r>
              <a:rPr lang="sk-SK" dirty="0" smtClean="0"/>
              <a:t>n</a:t>
            </a:r>
            <a:r>
              <a:rPr lang="sk-SK" baseline="-25000" dirty="0" smtClean="0"/>
              <a:t>i+1 </a:t>
            </a:r>
            <a:r>
              <a:rPr lang="sk-SK" dirty="0" smtClean="0"/>
              <a:t>= r </a:t>
            </a:r>
            <a:r>
              <a:rPr lang="sk-SK" dirty="0"/>
              <a:t>. (1- 2n</a:t>
            </a:r>
            <a:r>
              <a:rPr lang="sk-SK" baseline="-25000" dirty="0"/>
              <a:t>i</a:t>
            </a:r>
            <a:r>
              <a:rPr lang="sk-SK" dirty="0"/>
              <a:t>) . </a:t>
            </a:r>
            <a:r>
              <a:rPr lang="el-GR" dirty="0"/>
              <a:t>Δ</a:t>
            </a:r>
            <a:r>
              <a:rPr lang="sk-SK" dirty="0" err="1"/>
              <a:t>n</a:t>
            </a:r>
            <a:r>
              <a:rPr lang="sk-SK" baseline="-25000" dirty="0" err="1"/>
              <a:t>i</a:t>
            </a:r>
            <a:endParaRPr lang="sk-SK" dirty="0"/>
          </a:p>
          <a:p>
            <a:r>
              <a:rPr lang="sk-SK" dirty="0" smtClean="0"/>
              <a:t>V okolí „stabilnej hodnoty“ n = ( r – 1) / r:</a:t>
            </a:r>
          </a:p>
          <a:p>
            <a:r>
              <a:rPr lang="el-GR" dirty="0" smtClean="0"/>
              <a:t>Δ</a:t>
            </a:r>
            <a:r>
              <a:rPr lang="sk-SK" dirty="0" smtClean="0"/>
              <a:t>n</a:t>
            </a:r>
            <a:r>
              <a:rPr lang="sk-SK" baseline="-25000" dirty="0" smtClean="0"/>
              <a:t>i+1</a:t>
            </a:r>
            <a:r>
              <a:rPr lang="sk-SK" dirty="0" smtClean="0"/>
              <a:t>=(2 – r) . </a:t>
            </a:r>
            <a:r>
              <a:rPr lang="el-GR" dirty="0"/>
              <a:t>Δ</a:t>
            </a:r>
            <a:r>
              <a:rPr lang="sk-SK" dirty="0" err="1"/>
              <a:t>n</a:t>
            </a:r>
            <a:r>
              <a:rPr lang="sk-SK" baseline="-25000" dirty="0" err="1"/>
              <a:t>i</a:t>
            </a:r>
            <a:endParaRPr lang="sk-SK" dirty="0"/>
          </a:p>
          <a:p>
            <a:endParaRPr lang="sk-SK" dirty="0"/>
          </a:p>
          <a:p>
            <a:endParaRPr lang="sk-SK" dirty="0" smtClean="0"/>
          </a:p>
          <a:p>
            <a:endParaRPr lang="sk-SK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riešenie chaotické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9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63925"/>
          </a:xfrm>
        </p:spPr>
        <p:txBody>
          <a:bodyPr>
            <a:normAutofit/>
          </a:bodyPr>
          <a:lstStyle/>
          <a:p>
            <a:r>
              <a:rPr lang="sk-SK" dirty="0"/>
              <a:t>Pre r &gt; 2 (tam vidíme chaotické správanie):</a:t>
            </a:r>
          </a:p>
          <a:p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baseline="-25000" dirty="0">
                <a:solidFill>
                  <a:srgbClr val="FF0000"/>
                </a:solidFill>
              </a:rPr>
              <a:t>i+1</a:t>
            </a:r>
            <a:r>
              <a:rPr lang="sk-SK" dirty="0">
                <a:solidFill>
                  <a:srgbClr val="FF0000"/>
                </a:solidFill>
              </a:rPr>
              <a:t>=(r – 2) .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sk-SK" dirty="0" err="1">
                <a:solidFill>
                  <a:srgbClr val="FF0000"/>
                </a:solidFill>
              </a:rPr>
              <a:t>n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endParaRPr lang="sk-SK" baseline="-25000" dirty="0">
              <a:solidFill>
                <a:srgbClr val="FF0000"/>
              </a:solidFill>
            </a:endParaRPr>
          </a:p>
          <a:p>
            <a:r>
              <a:rPr lang="sk-SK" dirty="0"/>
              <a:t>Ak r &gt; 3 – aj malá odchýlka v okrajovej podmienke spôsobí neustále rastúcu odchýlku (exponenciálne)</a:t>
            </a:r>
          </a:p>
          <a:p>
            <a:r>
              <a:rPr lang="sk-SK" dirty="0" err="1" smtClean="0">
                <a:solidFill>
                  <a:srgbClr val="FF0000"/>
                </a:solidFill>
              </a:rPr>
              <a:t>Ljapunovov</a:t>
            </a:r>
            <a:r>
              <a:rPr lang="sk-SK" dirty="0" smtClean="0">
                <a:solidFill>
                  <a:srgbClr val="FF0000"/>
                </a:solidFill>
              </a:rPr>
              <a:t> koeficient </a:t>
            </a:r>
            <a:r>
              <a:rPr lang="sk-SK" dirty="0" smtClean="0"/>
              <a:t>(</a:t>
            </a:r>
            <a:r>
              <a:rPr lang="sk-SK" dirty="0" err="1" smtClean="0"/>
              <a:t>Lyapunov</a:t>
            </a:r>
            <a:r>
              <a:rPr lang="sk-SK" dirty="0" smtClean="0"/>
              <a:t> exponent) – vyjadruje, </a:t>
            </a:r>
            <a:r>
              <a:rPr lang="sk-SK" dirty="0" smtClean="0">
                <a:solidFill>
                  <a:srgbClr val="FF0000"/>
                </a:solidFill>
              </a:rPr>
              <a:t>ako rýchlo (v čase) </a:t>
            </a:r>
            <a:r>
              <a:rPr lang="sk-SK" dirty="0" smtClean="0"/>
              <a:t>sa budú dve riešenia od seba vzďaľovať, ak počiatočnú hodnotu nepatrne zmeníme</a:t>
            </a:r>
          </a:p>
          <a:p>
            <a:r>
              <a:rPr lang="el-GR" dirty="0" smtClean="0"/>
              <a:t>Δ</a:t>
            </a:r>
            <a:r>
              <a:rPr lang="sk-SK" dirty="0" smtClean="0"/>
              <a:t>y(t) = </a:t>
            </a:r>
            <a:r>
              <a:rPr lang="el-GR" dirty="0"/>
              <a:t>Δ</a:t>
            </a:r>
            <a:r>
              <a:rPr lang="sk-SK" dirty="0" smtClean="0"/>
              <a:t>y(0) . e</a:t>
            </a:r>
            <a:r>
              <a:rPr lang="el-GR" baseline="30000" dirty="0" smtClean="0">
                <a:solidFill>
                  <a:srgbClr val="FF0000"/>
                </a:solidFill>
              </a:rPr>
              <a:t>λ</a:t>
            </a:r>
            <a:r>
              <a:rPr lang="sk-SK" baseline="30000" dirty="0" smtClean="0"/>
              <a:t>t</a:t>
            </a:r>
            <a:endParaRPr lang="sk-SK" baseline="30000" dirty="0"/>
          </a:p>
          <a:p>
            <a:endParaRPr lang="sk-SK" dirty="0" smtClean="0"/>
          </a:p>
          <a:p>
            <a:endParaRPr lang="sk-SK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riešenie chaotické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4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59230" y="1268760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r= 2,8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r = 3,2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Počasie: ak by sme počiatočnú hodnotu (napríklad teplotu v Bratislave) zmenili v predpovednom modeli naozaj iba nepatrne (povedzme 0,1</a:t>
            </a:r>
            <a:r>
              <a:rPr lang="sk-SK" baseline="30000" dirty="0" smtClean="0"/>
              <a:t>o</a:t>
            </a:r>
            <a:r>
              <a:rPr lang="sk-SK" dirty="0" smtClean="0"/>
              <a:t>C), je iba otázkou času, kedy bude predpoveď úplne iná (problém dlhodobých predpovedí).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riešenie chaotické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1052736"/>
            <a:ext cx="6238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23" y="2824386"/>
            <a:ext cx="62388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err="1" smtClean="0"/>
              <a:t>Lorenzove</a:t>
            </a:r>
            <a:r>
              <a:rPr lang="sk-SK" dirty="0" smtClean="0"/>
              <a:t> rovnice (pre atmosférické prúdenie):</a:t>
            </a:r>
          </a:p>
          <a:p>
            <a:r>
              <a:rPr lang="sk-SK" dirty="0" err="1"/>
              <a:t>dx</a:t>
            </a:r>
            <a:r>
              <a:rPr lang="sk-SK" dirty="0"/>
              <a:t>/</a:t>
            </a:r>
            <a:r>
              <a:rPr lang="sk-SK" dirty="0" err="1"/>
              <a:t>dt</a:t>
            </a:r>
            <a:r>
              <a:rPr lang="sk-SK" dirty="0"/>
              <a:t> = s * </a:t>
            </a:r>
            <a:r>
              <a:rPr lang="sk-SK" dirty="0" smtClean="0"/>
              <a:t>(y </a:t>
            </a:r>
            <a:r>
              <a:rPr lang="sk-SK" dirty="0"/>
              <a:t>- </a:t>
            </a:r>
            <a:r>
              <a:rPr lang="sk-SK" dirty="0" smtClean="0"/>
              <a:t>x)</a:t>
            </a:r>
            <a:endParaRPr lang="sk-SK" dirty="0"/>
          </a:p>
          <a:p>
            <a:r>
              <a:rPr lang="pl-PL" dirty="0"/>
              <a:t>dy/dt = </a:t>
            </a:r>
            <a:r>
              <a:rPr lang="pl-PL" dirty="0" smtClean="0"/>
              <a:t>x*(r-z) </a:t>
            </a:r>
            <a:r>
              <a:rPr lang="pl-PL" dirty="0"/>
              <a:t>- </a:t>
            </a:r>
            <a:r>
              <a:rPr lang="pl-PL" dirty="0" smtClean="0"/>
              <a:t>y</a:t>
            </a:r>
            <a:endParaRPr lang="pl-PL" dirty="0"/>
          </a:p>
          <a:p>
            <a:r>
              <a:rPr lang="es-ES" dirty="0" err="1"/>
              <a:t>dz</a:t>
            </a:r>
            <a:r>
              <a:rPr lang="es-ES" dirty="0"/>
              <a:t>/</a:t>
            </a:r>
            <a:r>
              <a:rPr lang="es-ES" dirty="0" err="1"/>
              <a:t>dt</a:t>
            </a:r>
            <a:r>
              <a:rPr lang="es-ES" dirty="0"/>
              <a:t> = x * y - b * </a:t>
            </a:r>
            <a:r>
              <a:rPr lang="sk-SK" dirty="0" smtClean="0"/>
              <a:t>z</a:t>
            </a:r>
          </a:p>
          <a:p>
            <a:endParaRPr lang="sk-SK" dirty="0" smtClean="0"/>
          </a:p>
          <a:p>
            <a:r>
              <a:rPr lang="sk-SK" dirty="0" smtClean="0"/>
              <a:t>Počítačové riešenie pre veľmi malý krok času </a:t>
            </a:r>
            <a:r>
              <a:rPr lang="sk-SK" dirty="0" err="1" smtClean="0"/>
              <a:t>dt</a:t>
            </a:r>
            <a:r>
              <a:rPr lang="sk-SK" dirty="0" smtClean="0"/>
              <a:t>:</a:t>
            </a:r>
            <a:endParaRPr lang="sk-SK" dirty="0"/>
          </a:p>
          <a:p>
            <a:r>
              <a:rPr lang="sk-SK" dirty="0"/>
              <a:t>x+=(s * (y - x))*</a:t>
            </a:r>
            <a:r>
              <a:rPr lang="sk-SK" dirty="0" err="1"/>
              <a:t>dt</a:t>
            </a:r>
            <a:r>
              <a:rPr lang="sk-SK" dirty="0"/>
              <a:t>;</a:t>
            </a:r>
          </a:p>
          <a:p>
            <a:r>
              <a:rPr lang="sk-SK" dirty="0" smtClean="0"/>
              <a:t>y</a:t>
            </a:r>
            <a:r>
              <a:rPr lang="sk-SK" dirty="0"/>
              <a:t>+=(x * (</a:t>
            </a:r>
            <a:r>
              <a:rPr lang="sk-SK" dirty="0" err="1"/>
              <a:t>r-z</a:t>
            </a:r>
            <a:r>
              <a:rPr lang="sk-SK" dirty="0"/>
              <a:t>) - y)*</a:t>
            </a:r>
            <a:r>
              <a:rPr lang="sk-SK" dirty="0" err="1"/>
              <a:t>dt</a:t>
            </a:r>
            <a:r>
              <a:rPr lang="sk-SK" dirty="0"/>
              <a:t>;</a:t>
            </a:r>
          </a:p>
          <a:p>
            <a:r>
              <a:rPr lang="sk-SK" dirty="0" smtClean="0"/>
              <a:t>z</a:t>
            </a:r>
            <a:r>
              <a:rPr lang="sk-SK" dirty="0"/>
              <a:t>+=(x * y - b * z)*</a:t>
            </a:r>
            <a:r>
              <a:rPr lang="sk-SK" dirty="0" err="1"/>
              <a:t>dt</a:t>
            </a:r>
            <a:r>
              <a:rPr lang="sk-SK" dirty="0"/>
              <a:t>;</a:t>
            </a:r>
          </a:p>
          <a:p>
            <a:r>
              <a:rPr lang="sk-SK" dirty="0" err="1" smtClean="0"/>
              <a:t>t</a:t>
            </a:r>
            <a:r>
              <a:rPr lang="sk-SK" dirty="0" err="1"/>
              <a:t>+=dt</a:t>
            </a:r>
            <a:r>
              <a:rPr lang="sk-SK" dirty="0"/>
              <a:t>;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Chaos aj v spojitých systémoch?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6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Predpoveď počasia – nestabilná. Ak počítame rovnice pre pohyb vzduchových hmôt, vychádzame z aktuálneho stavu počasia. Stačí nepatrne zmeniť napríklad teplotu v niektorom mieste a výpočet počasia o dva-tri dni už vychádza úplne inak</a:t>
            </a:r>
          </a:p>
          <a:p>
            <a:r>
              <a:rPr lang="sk-SK" dirty="0" smtClean="0"/>
              <a:t>Efekt „motýlieho mávnutia“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to chaotické správanie?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688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Napríklad pre x = 0, y = 1, z = 0 (počiatočné hodnoty)</a:t>
            </a:r>
            <a:br>
              <a:rPr lang="sk-SK" dirty="0" smtClean="0"/>
            </a:br>
            <a:r>
              <a:rPr lang="sk-SK" dirty="0" smtClean="0"/>
              <a:t>a parametre r = 28, s =10, b = 8/3</a:t>
            </a:r>
          </a:p>
          <a:p>
            <a:endParaRPr lang="sk-SK" dirty="0" smtClean="0"/>
          </a:p>
          <a:p>
            <a:r>
              <a:rPr lang="sk-SK" dirty="0"/>
              <a:t>y</a:t>
            </a:r>
            <a:r>
              <a:rPr lang="sk-SK" dirty="0" smtClean="0"/>
              <a:t>(t):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Chaotické riešenie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68665"/>
            <a:ext cx="72324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4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r>
              <a:rPr lang="sk-SK" dirty="0" smtClean="0"/>
              <a:t>Pekné a názorné obrázky sú pre závislosti dvoch premenných:</a:t>
            </a:r>
          </a:p>
          <a:p>
            <a:endParaRPr lang="sk-SK" dirty="0" smtClean="0"/>
          </a:p>
          <a:p>
            <a:r>
              <a:rPr lang="sk-SK" dirty="0" smtClean="0"/>
              <a:t>z(x):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/>
              <a:t>Atraktor</a:t>
            </a:r>
            <a:r>
              <a:rPr lang="sk-SK" dirty="0" smtClean="0"/>
              <a:t> – dráha (prípadne bod), ku ktorej riešenie konverguje (u bežných systémov)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Lorenzov</a:t>
            </a:r>
            <a:r>
              <a:rPr lang="sk-SK" dirty="0" smtClean="0"/>
              <a:t> podivný </a:t>
            </a:r>
            <a:r>
              <a:rPr lang="sk-SK" dirty="0" err="1" smtClean="0"/>
              <a:t>atraktor</a:t>
            </a:r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680520" cy="348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81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sk-SK" dirty="0" smtClean="0"/>
              <a:t>Ľahko sa urobia, máme dobrý matematický opis elektronických súčiastok, vidíme chaotické správanie reálneho systému, nie počítačovej simulácie.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Nutná</a:t>
            </a:r>
            <a:r>
              <a:rPr lang="sk-SK" dirty="0" smtClean="0"/>
              <a:t> podmienka chaotického správania – </a:t>
            </a:r>
            <a:r>
              <a:rPr lang="sk-SK" dirty="0" smtClean="0">
                <a:solidFill>
                  <a:srgbClr val="FF0000"/>
                </a:solidFill>
              </a:rPr>
              <a:t>nelineárny prvok</a:t>
            </a:r>
            <a:r>
              <a:rPr lang="sk-SK" dirty="0" smtClean="0"/>
              <a:t>.</a:t>
            </a:r>
          </a:p>
          <a:p>
            <a:r>
              <a:rPr lang="sk-SK" dirty="0" smtClean="0"/>
              <a:t>Bežné prvky (</a:t>
            </a:r>
            <a:r>
              <a:rPr lang="sk-SK" dirty="0" err="1" smtClean="0"/>
              <a:t>rezistor</a:t>
            </a:r>
            <a:r>
              <a:rPr lang="sk-SK" dirty="0" smtClean="0"/>
              <a:t>, kondenzátor, cievka) sú lineárne – prúd nimi je priamoúmerný pripojenému napätiu</a:t>
            </a:r>
          </a:p>
          <a:p>
            <a:r>
              <a:rPr lang="sk-SK" dirty="0" smtClean="0"/>
              <a:t>Najjednoduchší nelineárny prvok - </a:t>
            </a:r>
            <a:r>
              <a:rPr lang="sk-SK" dirty="0" smtClean="0">
                <a:solidFill>
                  <a:srgbClr val="FF0000"/>
                </a:solidFill>
              </a:rPr>
              <a:t>dióda</a:t>
            </a:r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Prečo elektrické chaotické obvody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034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sk-SK" dirty="0" smtClean="0"/>
              <a:t>Kremíková dióda – vedie prúd iba v jednej polarite a aj to iba vtedy, ak napätie na nej prekročí asi 0,6 V.</a:t>
            </a:r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Nelineárny </a:t>
            </a:r>
            <a:r>
              <a:rPr lang="sk-SK" dirty="0" err="1" smtClean="0"/>
              <a:t>rezistor</a:t>
            </a:r>
            <a:r>
              <a:rPr lang="sk-SK" dirty="0" smtClean="0"/>
              <a:t> s diódami</a:t>
            </a:r>
            <a:endParaRPr lang="sk-S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98874"/>
            <a:ext cx="5904656" cy="356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6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Chua</a:t>
            </a:r>
            <a:r>
              <a:rPr lang="en-US" dirty="0" smtClean="0"/>
              <a:t>’s circuit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Leon</a:t>
            </a:r>
            <a:r>
              <a:rPr lang="sk-SK" dirty="0" smtClean="0"/>
              <a:t> </a:t>
            </a:r>
            <a:r>
              <a:rPr lang="sk-SK" dirty="0" err="1" smtClean="0"/>
              <a:t>Chua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16824" cy="539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696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499905"/>
            <a:ext cx="8229600" cy="5373216"/>
          </a:xfrm>
        </p:spPr>
        <p:txBody>
          <a:bodyPr>
            <a:normAutofit/>
          </a:bodyPr>
          <a:lstStyle/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Chua</a:t>
            </a:r>
            <a:r>
              <a:rPr lang="en-US" dirty="0" smtClean="0"/>
              <a:t>’s circuit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Leon</a:t>
            </a:r>
            <a:r>
              <a:rPr lang="sk-SK" dirty="0" smtClean="0"/>
              <a:t> </a:t>
            </a:r>
            <a:r>
              <a:rPr lang="sk-SK" dirty="0" err="1" smtClean="0"/>
              <a:t>Chua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16386" name="Picture 2" descr="http://www.electronics-lab.com/blog/wp-content/uploads/2011/12/chua-1351-v1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4" y="1394119"/>
            <a:ext cx="79152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499905"/>
            <a:ext cx="8229600" cy="5373216"/>
          </a:xfrm>
        </p:spPr>
        <p:txBody>
          <a:bodyPr>
            <a:normAutofit/>
          </a:bodyPr>
          <a:lstStyle/>
          <a:p>
            <a:r>
              <a:rPr lang="sk-SK" dirty="0" smtClean="0"/>
              <a:t>Ako napísať rovnice pre obvod?</a:t>
            </a:r>
          </a:p>
          <a:p>
            <a:r>
              <a:rPr lang="sk-SK" dirty="0" err="1" smtClean="0"/>
              <a:t>Rezistor</a:t>
            </a:r>
            <a:r>
              <a:rPr lang="sk-SK" dirty="0" smtClean="0"/>
              <a:t>: U = R.I</a:t>
            </a:r>
          </a:p>
          <a:p>
            <a:r>
              <a:rPr lang="sk-SK" dirty="0" smtClean="0"/>
              <a:t>Kondenzátor: I = C . </a:t>
            </a:r>
            <a:r>
              <a:rPr lang="sk-SK" dirty="0" err="1" smtClean="0"/>
              <a:t>dU</a:t>
            </a:r>
            <a:r>
              <a:rPr lang="sk-SK" dirty="0" smtClean="0"/>
              <a:t>/</a:t>
            </a:r>
            <a:r>
              <a:rPr lang="sk-SK" dirty="0" err="1" smtClean="0"/>
              <a:t>dt</a:t>
            </a:r>
            <a:endParaRPr lang="sk-SK" dirty="0" smtClean="0"/>
          </a:p>
          <a:p>
            <a:r>
              <a:rPr lang="sk-SK" dirty="0" smtClean="0"/>
              <a:t>Cievka: U = L . </a:t>
            </a:r>
            <a:r>
              <a:rPr lang="sk-SK" dirty="0" err="1" smtClean="0"/>
              <a:t>dI</a:t>
            </a:r>
            <a:r>
              <a:rPr lang="sk-SK" dirty="0" smtClean="0"/>
              <a:t>/</a:t>
            </a:r>
            <a:r>
              <a:rPr lang="sk-SK" dirty="0" err="1" smtClean="0"/>
              <a:t>dt</a:t>
            </a:r>
            <a:endParaRPr lang="sk-SK" dirty="0" smtClean="0"/>
          </a:p>
          <a:p>
            <a:r>
              <a:rPr lang="sk-SK" dirty="0" smtClean="0"/>
              <a:t>Zosilňovač: </a:t>
            </a:r>
            <a:r>
              <a:rPr lang="sk-SK" dirty="0" err="1" smtClean="0"/>
              <a:t>U</a:t>
            </a:r>
            <a:r>
              <a:rPr lang="sk-SK" baseline="-25000" dirty="0" err="1" smtClean="0"/>
              <a:t>výst</a:t>
            </a:r>
            <a:r>
              <a:rPr lang="sk-SK" dirty="0" smtClean="0"/>
              <a:t> = A (U</a:t>
            </a:r>
            <a:r>
              <a:rPr lang="sk-SK" baseline="-25000" dirty="0" smtClean="0"/>
              <a:t>+</a:t>
            </a:r>
            <a:r>
              <a:rPr lang="sk-SK" dirty="0" smtClean="0"/>
              <a:t>- U</a:t>
            </a:r>
            <a:r>
              <a:rPr lang="sk-SK" baseline="-25000" dirty="0" smtClean="0"/>
              <a:t>-</a:t>
            </a:r>
            <a:r>
              <a:rPr lang="sk-SK" dirty="0" smtClean="0"/>
              <a:t>), A ≈ 10</a:t>
            </a:r>
            <a:r>
              <a:rPr lang="sk-SK" baseline="30000" dirty="0" smtClean="0"/>
              <a:t>6</a:t>
            </a:r>
          </a:p>
          <a:p>
            <a:r>
              <a:rPr lang="sk-SK" dirty="0" smtClean="0"/>
              <a:t>Dióda: vedie/nevedie (0,6 V), prípadne: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I = I</a:t>
            </a:r>
            <a:r>
              <a:rPr lang="sk-SK" baseline="-25000" dirty="0" smtClean="0"/>
              <a:t>0</a:t>
            </a:r>
            <a:r>
              <a:rPr lang="sk-SK" dirty="0" smtClean="0"/>
              <a:t> . (</a:t>
            </a:r>
            <a:r>
              <a:rPr lang="sk-SK" dirty="0" err="1" smtClean="0"/>
              <a:t>e</a:t>
            </a:r>
            <a:r>
              <a:rPr lang="sk-SK" baseline="30000" dirty="0" err="1" smtClean="0"/>
              <a:t>U</a:t>
            </a:r>
            <a:r>
              <a:rPr lang="sk-SK" baseline="30000" dirty="0" smtClean="0"/>
              <a:t>/U</a:t>
            </a:r>
            <a:r>
              <a:rPr lang="sk-SK" baseline="-25000" dirty="0" smtClean="0"/>
              <a:t>T </a:t>
            </a:r>
            <a:r>
              <a:rPr lang="sk-SK" dirty="0" smtClean="0"/>
              <a:t>-1), I</a:t>
            </a:r>
            <a:r>
              <a:rPr lang="sk-SK" baseline="-25000" dirty="0" smtClean="0"/>
              <a:t>0 </a:t>
            </a:r>
            <a:r>
              <a:rPr lang="sk-SK" dirty="0"/>
              <a:t>≈ </a:t>
            </a:r>
            <a:r>
              <a:rPr lang="sk-SK" dirty="0" smtClean="0"/>
              <a:t>10</a:t>
            </a:r>
            <a:r>
              <a:rPr lang="sk-SK" baseline="30000" dirty="0" smtClean="0"/>
              <a:t>-11</a:t>
            </a:r>
            <a:r>
              <a:rPr lang="sk-SK" dirty="0" smtClean="0"/>
              <a:t>A, U</a:t>
            </a:r>
            <a:r>
              <a:rPr lang="sk-SK" baseline="-25000" dirty="0" smtClean="0"/>
              <a:t>T</a:t>
            </a:r>
            <a:r>
              <a:rPr lang="sk-SK" dirty="0" smtClean="0"/>
              <a:t> </a:t>
            </a:r>
            <a:r>
              <a:rPr lang="sk-SK" dirty="0"/>
              <a:t>≈ </a:t>
            </a:r>
            <a:r>
              <a:rPr lang="sk-SK" dirty="0" smtClean="0"/>
              <a:t>30 </a:t>
            </a:r>
            <a:r>
              <a:rPr lang="sk-SK" dirty="0" err="1" smtClean="0"/>
              <a:t>mV</a:t>
            </a:r>
            <a:endParaRPr lang="sk-SK" baseline="30000" dirty="0"/>
          </a:p>
          <a:p>
            <a:endParaRPr lang="sk-SK" baseline="30000" dirty="0"/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Chua</a:t>
            </a:r>
            <a:r>
              <a:rPr lang="en-US" dirty="0" smtClean="0"/>
              <a:t>’s circuit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Leon</a:t>
            </a:r>
            <a:r>
              <a:rPr lang="sk-SK" dirty="0" smtClean="0"/>
              <a:t> </a:t>
            </a:r>
            <a:r>
              <a:rPr lang="sk-SK" dirty="0" err="1" smtClean="0"/>
              <a:t>Chua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465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499905"/>
            <a:ext cx="8229600" cy="5373216"/>
          </a:xfrm>
        </p:spPr>
        <p:txBody>
          <a:bodyPr>
            <a:normAutofit/>
          </a:bodyPr>
          <a:lstStyle/>
          <a:p>
            <a:r>
              <a:rPr lang="sk-SK" dirty="0" smtClean="0"/>
              <a:t>Dobre známy a vyriešený problém</a:t>
            </a:r>
          </a:p>
          <a:p>
            <a:r>
              <a:rPr lang="sk-SK" dirty="0" smtClean="0"/>
              <a:t>Oboznámiť sa s problematikou</a:t>
            </a:r>
          </a:p>
          <a:p>
            <a:r>
              <a:rPr lang="sk-SK" dirty="0" smtClean="0"/>
              <a:t>Postaviť niektorý z chaotických obvodov, prípadne modifikovať ho</a:t>
            </a:r>
          </a:p>
          <a:p>
            <a:r>
              <a:rPr lang="sk-SK" dirty="0" smtClean="0"/>
              <a:t>Urobiť numerickú simuláciu obvodu </a:t>
            </a:r>
          </a:p>
          <a:p>
            <a:r>
              <a:rPr lang="sk-SK" dirty="0" smtClean="0"/>
              <a:t>Porovnať simuláciu s pozorovaním</a:t>
            </a:r>
          </a:p>
          <a:p>
            <a:r>
              <a:rPr lang="sk-SK" dirty="0" smtClean="0"/>
              <a:t>Zmerať (alebo zistiť zo simulácie) </a:t>
            </a:r>
            <a:r>
              <a:rPr lang="sk-SK" dirty="0" err="1" smtClean="0"/>
              <a:t>Ljapunovov</a:t>
            </a:r>
            <a:r>
              <a:rPr lang="sk-SK" dirty="0" smtClean="0"/>
              <a:t> koeficient pre rôzne parametre obvodu</a:t>
            </a:r>
          </a:p>
          <a:p>
            <a:r>
              <a:rPr lang="sk-SK" dirty="0" smtClean="0"/>
              <a:t>Urobiť graf (fázový diagram), pri akých hodnotách parametrov sa obvod správa chaoticky, porovnať model a experiment</a:t>
            </a:r>
            <a:endParaRPr lang="sk-SK" dirty="0"/>
          </a:p>
          <a:p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s úlohou?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796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Je jej veľa, napríklad:</a:t>
            </a:r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</a:t>
            </a:r>
            <a:r>
              <a:rPr lang="sk-SK" dirty="0">
                <a:hlinkClick r:id="rId2"/>
              </a:rPr>
              <a:t>://hypertextbook.com/chaos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www.upscale.utoronto.ca/PVB/Harrison/Chaos/Chaos.pdf</a:t>
            </a:r>
            <a:endParaRPr lang="sk-SK" dirty="0" smtClean="0"/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www.physics.buffalo.edu/phy410-505-2009/topic4/lec-4-1.pdf</a:t>
            </a:r>
            <a:endParaRPr lang="sk-SK" dirty="0" smtClean="0"/>
          </a:p>
          <a:p>
            <a:r>
              <a:rPr lang="sk-SK" dirty="0">
                <a:hlinkClick r:id="rId5"/>
              </a:rPr>
              <a:t>http://www.cmp.caltech.edu/~</a:t>
            </a:r>
            <a:r>
              <a:rPr lang="sk-SK" dirty="0" smtClean="0">
                <a:hlinkClick r:id="rId5"/>
              </a:rPr>
              <a:t>mcc/chaos_new/Chua.html</a:t>
            </a:r>
            <a:endParaRPr lang="sk-SK" dirty="0" smtClean="0"/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www.m-hikari.com/ams/ams-2013/ams-1-4-2013/mamatAMS1-4-2013-1.pdf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400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Ukázalo sa, že je to vlastnosť rovníc (1961, </a:t>
            </a:r>
            <a:r>
              <a:rPr lang="sk-SK" dirty="0" err="1"/>
              <a:t>Lorenz</a:t>
            </a:r>
            <a:r>
              <a:rPr lang="sk-SK" dirty="0" smtClean="0"/>
              <a:t>), zjednodušil systém predpovede na 12 rovníc, aj tie vykazovali také isté správanie</a:t>
            </a:r>
            <a:endParaRPr lang="sk-SK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Predpoveď počasia</a:t>
            </a:r>
            <a:endParaRPr lang="sk-SK" dirty="0"/>
          </a:p>
        </p:txBody>
      </p:sp>
      <p:pic>
        <p:nvPicPr>
          <p:cNvPr id="1026" name="Picture 2" descr="C:\Work\TMF\2014\UvodneSustredenie\Prednasky\Chaos\loren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3" y="3140968"/>
            <a:ext cx="6896965" cy="35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Takýto jav je spojený s </a:t>
            </a:r>
            <a:r>
              <a:rPr lang="sk-SK" dirty="0" smtClean="0">
                <a:solidFill>
                  <a:srgbClr val="FF0000"/>
                </a:solidFill>
              </a:rPr>
              <a:t>nelineárnymi</a:t>
            </a:r>
            <a:r>
              <a:rPr lang="sk-SK" dirty="0" smtClean="0"/>
              <a:t> rovnicami</a:t>
            </a:r>
          </a:p>
          <a:p>
            <a:r>
              <a:rPr lang="sk-SK" dirty="0"/>
              <a:t>z</a:t>
            </a:r>
            <a:r>
              <a:rPr lang="sk-SK" dirty="0" smtClean="0"/>
              <a:t> = 2x - 3y – lineárna rovnica</a:t>
            </a:r>
          </a:p>
          <a:p>
            <a:r>
              <a:rPr lang="sk-SK" dirty="0" smtClean="0"/>
              <a:t>z = 2xy , z = x-y</a:t>
            </a:r>
            <a:r>
              <a:rPr lang="sk-SK" baseline="30000" dirty="0" smtClean="0"/>
              <a:t>2</a:t>
            </a:r>
            <a:r>
              <a:rPr lang="sk-SK" dirty="0" smtClean="0"/>
              <a:t> – nelineárne rovnice</a:t>
            </a:r>
          </a:p>
          <a:p>
            <a:endParaRPr lang="sk-SK" dirty="0"/>
          </a:p>
          <a:p>
            <a:r>
              <a:rPr lang="sk-SK" dirty="0" smtClean="0"/>
              <a:t>Príklad: </a:t>
            </a:r>
            <a:r>
              <a:rPr lang="sk-SK" dirty="0" smtClean="0">
                <a:solidFill>
                  <a:srgbClr val="FF0000"/>
                </a:solidFill>
              </a:rPr>
              <a:t>logistická rovnica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je to možné?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12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Zjednodušene modeluje vývoj populácie zajacov na lúke. Tie sa rozmnožujú, takže v nasledujúcom roku ich je viac</a:t>
            </a:r>
            <a:br>
              <a:rPr lang="sk-SK" dirty="0"/>
            </a:br>
            <a:r>
              <a:rPr lang="sk-SK" dirty="0"/>
              <a:t>n</a:t>
            </a:r>
            <a:r>
              <a:rPr lang="sk-SK" baseline="-25000" dirty="0"/>
              <a:t>i+1</a:t>
            </a:r>
            <a:r>
              <a:rPr lang="sk-SK" dirty="0"/>
              <a:t> = </a:t>
            </a:r>
            <a:r>
              <a:rPr lang="sk-SK" dirty="0" err="1" smtClean="0"/>
              <a:t>r.n</a:t>
            </a:r>
            <a:r>
              <a:rPr lang="sk-SK" baseline="-25000" dirty="0" err="1" smtClean="0"/>
              <a:t>i</a:t>
            </a:r>
            <a:r>
              <a:rPr lang="sk-SK" baseline="-25000" dirty="0" smtClean="0"/>
              <a:t> </a:t>
            </a:r>
            <a:r>
              <a:rPr lang="sk-SK" dirty="0" smtClean="0"/>
              <a:t>  </a:t>
            </a:r>
          </a:p>
          <a:p>
            <a:r>
              <a:rPr lang="sk-SK" dirty="0" smtClean="0"/>
              <a:t>r = rýchlosť rozmnožovania. r=2 znamená, že o rok je počet zajacov dvojnásobný</a:t>
            </a:r>
          </a:p>
          <a:p>
            <a:r>
              <a:rPr lang="sk-SK" dirty="0" smtClean="0"/>
              <a:t>Na lúke je však limitované množstvo trávy. Ak bude zajacov priveľa, nebudú mať čo žrať a budú hynúť od hladu. Preto:</a:t>
            </a:r>
          </a:p>
          <a:p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baseline="-25000" dirty="0">
                <a:solidFill>
                  <a:srgbClr val="FF0000"/>
                </a:solidFill>
              </a:rPr>
              <a:t>i+1</a:t>
            </a:r>
            <a:r>
              <a:rPr lang="sk-SK" dirty="0">
                <a:solidFill>
                  <a:srgbClr val="FF0000"/>
                </a:solidFill>
              </a:rPr>
              <a:t> = </a:t>
            </a:r>
            <a:r>
              <a:rPr lang="sk-SK" dirty="0" smtClean="0">
                <a:solidFill>
                  <a:srgbClr val="FF0000"/>
                </a:solidFill>
              </a:rPr>
              <a:t>r . </a:t>
            </a:r>
            <a:r>
              <a:rPr lang="sk-SK" dirty="0" err="1" smtClean="0">
                <a:solidFill>
                  <a:srgbClr val="FF0000"/>
                </a:solidFill>
              </a:rPr>
              <a:t>n</a:t>
            </a:r>
            <a:r>
              <a:rPr lang="sk-SK" baseline="-25000" dirty="0" err="1" smtClean="0">
                <a:solidFill>
                  <a:srgbClr val="FF0000"/>
                </a:solidFill>
              </a:rPr>
              <a:t>i</a:t>
            </a:r>
            <a:r>
              <a:rPr lang="sk-SK" dirty="0" smtClean="0">
                <a:solidFill>
                  <a:srgbClr val="FF0000"/>
                </a:solidFill>
              </a:rPr>
              <a:t> . (1 - </a:t>
            </a:r>
            <a:r>
              <a:rPr lang="sk-SK" dirty="0" err="1">
                <a:solidFill>
                  <a:srgbClr val="FF0000"/>
                </a:solidFill>
              </a:rPr>
              <a:t>n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sk-SK" dirty="0" smtClean="0">
                <a:solidFill>
                  <a:srgbClr val="FF0000"/>
                </a:solidFill>
              </a:rPr>
              <a:t>)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226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Číslo n teda predstavuje relatívny počet zajacov (n = 1 znamená, že bude tak málo trávy, že už všetk</a:t>
            </a:r>
            <a:r>
              <a:rPr lang="sk-SK" dirty="0"/>
              <a:t>y</a:t>
            </a:r>
            <a:r>
              <a:rPr lang="sk-SK" dirty="0" smtClean="0"/>
              <a:t> zajace umrú od hladu)</a:t>
            </a:r>
          </a:p>
          <a:p>
            <a:r>
              <a:rPr lang="sk-SK" dirty="0" smtClean="0"/>
              <a:t>Aké je </a:t>
            </a:r>
            <a:r>
              <a:rPr lang="sk-SK" dirty="0" smtClean="0">
                <a:solidFill>
                  <a:srgbClr val="FF0000"/>
                </a:solidFill>
              </a:rPr>
              <a:t>ustálené riešenie </a:t>
            </a:r>
            <a:r>
              <a:rPr lang="sk-SK" dirty="0" smtClean="0"/>
              <a:t>rovnice pre zvolené r?</a:t>
            </a:r>
          </a:p>
          <a:p>
            <a:r>
              <a:rPr lang="sk-SK" dirty="0" smtClean="0"/>
              <a:t>n = r . n . (1 - n)</a:t>
            </a:r>
          </a:p>
          <a:p>
            <a:r>
              <a:rPr lang="sk-SK" dirty="0" smtClean="0"/>
              <a:t>1 = r . (1 – n)</a:t>
            </a:r>
          </a:p>
          <a:p>
            <a:r>
              <a:rPr lang="sk-SK" dirty="0"/>
              <a:t>n</a:t>
            </a:r>
            <a:r>
              <a:rPr lang="sk-SK" dirty="0" smtClean="0"/>
              <a:t> = (r - 1) / r </a:t>
            </a:r>
          </a:p>
          <a:p>
            <a:r>
              <a:rPr lang="sk-SK" dirty="0" smtClean="0"/>
              <a:t>Príklady: </a:t>
            </a:r>
          </a:p>
          <a:p>
            <a:r>
              <a:rPr lang="sk-SK" dirty="0" smtClean="0"/>
              <a:t>r = 1, n = 0 (zajace vymrú)</a:t>
            </a:r>
            <a:br>
              <a:rPr lang="sk-SK" dirty="0" smtClean="0"/>
            </a:br>
            <a:r>
              <a:rPr lang="sk-SK" dirty="0" smtClean="0"/>
              <a:t>r = 2, n = 0,5</a:t>
            </a:r>
          </a:p>
          <a:p>
            <a:r>
              <a:rPr lang="sk-SK" dirty="0" smtClean="0"/>
              <a:t>r = 4, n = 0,75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24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Začneme s počtom zajacov n =0,01 (malá populácia) a budeme sledovať ich vývoj</a:t>
            </a:r>
          </a:p>
          <a:p>
            <a:r>
              <a:rPr lang="sk-SK" dirty="0"/>
              <a:t>r</a:t>
            </a:r>
            <a:r>
              <a:rPr lang="sk-SK" dirty="0" smtClean="0"/>
              <a:t> = 1: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0" y="2708920"/>
            <a:ext cx="722073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7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 = 2 (ustálený stav 0,5):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602824" cy="3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5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 = 4 (ustálený stav 0,75) – nedôjde k ustáleniu počtu zajacov, ich </a:t>
            </a:r>
            <a:r>
              <a:rPr lang="sk-SK" dirty="0" smtClean="0">
                <a:solidFill>
                  <a:srgbClr val="FF0000"/>
                </a:solidFill>
              </a:rPr>
              <a:t>počet sa mení chaoticky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Logistická rovnica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7683816" cy="36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95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688</TotalTime>
  <Words>1017</Words>
  <Application>Microsoft Office PowerPoint</Application>
  <PresentationFormat>Prezentácia na obrazovke (4:3)</PresentationFormat>
  <Paragraphs>156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Hala</vt:lpstr>
      <vt:lpstr>1.Vynájdite sa</vt:lpstr>
      <vt:lpstr>Čo je to chaotické správanie?</vt:lpstr>
      <vt:lpstr>Predpoveď počasia</vt:lpstr>
      <vt:lpstr>Ako je to možné?</vt:lpstr>
      <vt:lpstr>Logistická rovnica</vt:lpstr>
      <vt:lpstr>Logistická rovnica</vt:lpstr>
      <vt:lpstr>Logistická rovnica</vt:lpstr>
      <vt:lpstr>Logistická rovnica</vt:lpstr>
      <vt:lpstr>Logistická rovnica</vt:lpstr>
      <vt:lpstr>Logistická rovnica</vt:lpstr>
      <vt:lpstr>Bifurkácie</vt:lpstr>
      <vt:lpstr>Bifurkácie</vt:lpstr>
      <vt:lpstr>Bifurkácie</vt:lpstr>
      <vt:lpstr>Fraktály</vt:lpstr>
      <vt:lpstr>Fraktály</vt:lpstr>
      <vt:lpstr>Prečo je riešenie chaotické</vt:lpstr>
      <vt:lpstr>Prečo je riešenie chaotické</vt:lpstr>
      <vt:lpstr>Prečo je riešenie chaotické</vt:lpstr>
      <vt:lpstr>Chaos aj v spojitých systémoch?</vt:lpstr>
      <vt:lpstr>Chaotické riešenie</vt:lpstr>
      <vt:lpstr>Lorenzov podivný atraktor</vt:lpstr>
      <vt:lpstr>Prečo elektrické chaotické obvody</vt:lpstr>
      <vt:lpstr>Nelineárny rezistor s diódami</vt:lpstr>
      <vt:lpstr>Chua’s circuit (Leon Chua)</vt:lpstr>
      <vt:lpstr>Chua’s circuit (Leon Chua)</vt:lpstr>
      <vt:lpstr>Chua’s circuit (Leon Chua)</vt:lpstr>
      <vt:lpstr>Čo s úlohou?</vt:lpstr>
      <vt:lpstr>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1.Vynájdite sa</dc:title>
  <dc:creator>kundracik</dc:creator>
  <cp:lastModifiedBy>kundracik</cp:lastModifiedBy>
  <cp:revision>19</cp:revision>
  <dcterms:created xsi:type="dcterms:W3CDTF">2013-10-31T08:21:54Z</dcterms:created>
  <dcterms:modified xsi:type="dcterms:W3CDTF">2013-11-01T10:06:10Z</dcterms:modified>
</cp:coreProperties>
</file>